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9" r:id="rId2"/>
    <p:sldId id="270" r:id="rId3"/>
    <p:sldId id="256" r:id="rId4"/>
    <p:sldId id="257" r:id="rId5"/>
    <p:sldId id="302" r:id="rId6"/>
    <p:sldId id="272" r:id="rId7"/>
    <p:sldId id="277" r:id="rId8"/>
    <p:sldId id="275" r:id="rId9"/>
    <p:sldId id="296" r:id="rId10"/>
    <p:sldId id="274" r:id="rId11"/>
    <p:sldId id="284" r:id="rId12"/>
    <p:sldId id="285" r:id="rId13"/>
    <p:sldId id="286" r:id="rId14"/>
    <p:sldId id="287" r:id="rId15"/>
    <p:sldId id="288" r:id="rId16"/>
    <p:sldId id="289" r:id="rId17"/>
    <p:sldId id="291" r:id="rId18"/>
    <p:sldId id="299" r:id="rId19"/>
    <p:sldId id="278" r:id="rId20"/>
    <p:sldId id="293" r:id="rId21"/>
    <p:sldId id="261" r:id="rId22"/>
    <p:sldId id="263" r:id="rId23"/>
    <p:sldId id="280" r:id="rId24"/>
    <p:sldId id="297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w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2" autoAdjust="0"/>
    <p:restoredTop sz="94030" autoAdjust="0"/>
  </p:normalViewPr>
  <p:slideViewPr>
    <p:cSldViewPr>
      <p:cViewPr varScale="1">
        <p:scale>
          <a:sx n="57" d="100"/>
          <a:sy n="57" d="100"/>
        </p:scale>
        <p:origin x="-19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4-23T20:07:52.886" idx="1">
    <p:pos x="3019" y="3456"/>
    <p:text>Is this still right?  It looks like it should be 132m (from the dashboard)?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72241-0E5C-4273-B9F1-16B7F4BD447A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6E6AF-6DEA-4AE9-94B2-31408A04A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3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E6AF-6DEA-4AE9-94B2-31408A04A1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30B8B-30FD-4683-BD44-878B57D6CB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Worldclim</a:t>
            </a:r>
            <a:r>
              <a:rPr lang="en-US" baseline="0" dirty="0" smtClean="0"/>
              <a:t> by far the most popular source of climate data for biological research</a:t>
            </a:r>
          </a:p>
          <a:p>
            <a:r>
              <a:rPr lang="en-US" baseline="0" dirty="0" smtClean="0"/>
              <a:t>1km resolution is appealing, but as shown above is misleading for many areas of the globe</a:t>
            </a:r>
          </a:p>
          <a:p>
            <a:r>
              <a:rPr lang="en-US" baseline="0" dirty="0" smtClean="0"/>
              <a:t>We plan to provide both improved spatial accuracy by incorporating satellite data and </a:t>
            </a:r>
            <a:r>
              <a:rPr lang="en-US" baseline="0" dirty="0" err="1" smtClean="0"/>
              <a:t>timeseries</a:t>
            </a:r>
            <a:r>
              <a:rPr lang="en-US" baseline="0" dirty="0" smtClean="0"/>
              <a:t> (rather than just climates)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E6AF-6DEA-4AE9-94B2-31408A04A1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4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E6AF-6DEA-4AE9-94B2-31408A04A1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21B78-6DB9-493D-95C0-727320B89522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3258-B913-454B-862B-CE235571C53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00E8-9A68-4318-B786-2DC26DDCE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3258-B913-454B-862B-CE235571C53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00E8-9A68-4318-B786-2DC26DDCE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3258-B913-454B-862B-CE235571C53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00E8-9A68-4318-B786-2DC26DDCE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3258-B913-454B-862B-CE235571C53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00E8-9A68-4318-B786-2DC26DDCE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3258-B913-454B-862B-CE235571C53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00E8-9A68-4318-B786-2DC26DDCE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3258-B913-454B-862B-CE235571C53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00E8-9A68-4318-B786-2DC26DDCE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3258-B913-454B-862B-CE235571C53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00E8-9A68-4318-B786-2DC26DDCE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3258-B913-454B-862B-CE235571C53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00E8-9A68-4318-B786-2DC26DDCE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3258-B913-454B-862B-CE235571C53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00E8-9A68-4318-B786-2DC26DDCE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3258-B913-454B-862B-CE235571C53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00E8-9A68-4318-B786-2DC26DDCE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3258-B913-454B-862B-CE235571C53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00E8-9A68-4318-B786-2DC26DDCE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93258-B913-454B-862B-CE235571C53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00E8-9A68-4318-B786-2DC26DDCE2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mappinglif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2392362"/>
          </a:xfrm>
        </p:spPr>
        <p:txBody>
          <a:bodyPr>
            <a:noAutofit/>
          </a:bodyPr>
          <a:lstStyle/>
          <a:p>
            <a:r>
              <a:rPr lang="en-US" sz="3600" dirty="0"/>
              <a:t>Integrating Global Species Distributions, Remote Sensing </a:t>
            </a:r>
            <a:r>
              <a:rPr lang="en-US" sz="3600" dirty="0" smtClean="0"/>
              <a:t>and Climate </a:t>
            </a:r>
            <a:r>
              <a:rPr lang="en-US" sz="3600" dirty="0"/>
              <a:t>Station Data to Assess Biodiversity Response </a:t>
            </a:r>
            <a:r>
              <a:rPr lang="en-US" sz="3600" dirty="0" smtClean="0"/>
              <a:t>to Climate </a:t>
            </a:r>
            <a:r>
              <a:rPr lang="en-US" sz="3600" dirty="0"/>
              <a:t>Change</a:t>
            </a:r>
          </a:p>
        </p:txBody>
      </p:sp>
      <p:pic>
        <p:nvPicPr>
          <p:cNvPr id="1026" name="Picture 2" descr="X:\Desktop\2012.04.26_NASA\assets\cynaroid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4" b="29375"/>
          <a:stretch/>
        </p:blipFill>
        <p:spPr bwMode="auto">
          <a:xfrm>
            <a:off x="1143000" y="2638816"/>
            <a:ext cx="6858001" cy="277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505271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Adam Wilson &amp; Walter </a:t>
            </a:r>
            <a:r>
              <a:rPr lang="en-US" sz="2400" dirty="0" err="1" smtClean="0"/>
              <a:t>Jetz</a:t>
            </a:r>
            <a:r>
              <a:rPr lang="en-US" sz="2400" dirty="0" smtClean="0"/>
              <a:t>, </a:t>
            </a:r>
            <a:r>
              <a:rPr lang="en-US" sz="2400" dirty="0"/>
              <a:t>Yale University </a:t>
            </a:r>
            <a:endParaRPr lang="en-US" sz="2400" dirty="0" smtClean="0"/>
          </a:p>
          <a:p>
            <a:pPr algn="ctr"/>
            <a:r>
              <a:rPr lang="en-US" sz="2000" dirty="0" smtClean="0"/>
              <a:t>on </a:t>
            </a:r>
            <a:r>
              <a:rPr lang="en-US" sz="2000" dirty="0"/>
              <a:t>behalf of PIs </a:t>
            </a:r>
            <a:r>
              <a:rPr lang="en-US" sz="2000" dirty="0" smtClean="0"/>
              <a:t>W. </a:t>
            </a:r>
            <a:r>
              <a:rPr lang="en-US" sz="2000" dirty="0" err="1" smtClean="0"/>
              <a:t>Jetz</a:t>
            </a:r>
            <a:r>
              <a:rPr lang="en-US" sz="2000" dirty="0"/>
              <a:t>, </a:t>
            </a:r>
            <a:r>
              <a:rPr lang="en-US" sz="2000" dirty="0" smtClean="0"/>
              <a:t>R. </a:t>
            </a:r>
            <a:r>
              <a:rPr lang="en-US" sz="2000" dirty="0" err="1" smtClean="0"/>
              <a:t>Guralnick</a:t>
            </a:r>
            <a:r>
              <a:rPr lang="en-US" sz="2000" dirty="0"/>
              <a:t>, </a:t>
            </a:r>
            <a:r>
              <a:rPr lang="en-US" sz="2000" dirty="0" smtClean="0"/>
              <a:t>B. McGill</a:t>
            </a:r>
            <a:r>
              <a:rPr lang="en-US" sz="2000" dirty="0"/>
              <a:t>, </a:t>
            </a:r>
            <a:r>
              <a:rPr lang="en-US" sz="2000" dirty="0" smtClean="0"/>
              <a:t>R. </a:t>
            </a:r>
            <a:r>
              <a:rPr lang="en-US" sz="2000" dirty="0" err="1" smtClean="0"/>
              <a:t>Nemani</a:t>
            </a:r>
            <a:r>
              <a:rPr lang="en-US" sz="2000" dirty="0"/>
              <a:t>, </a:t>
            </a:r>
            <a:r>
              <a:rPr lang="en-US" sz="2000" dirty="0" smtClean="0"/>
              <a:t>F. Melton</a:t>
            </a:r>
            <a:endParaRPr lang="en-US" sz="2000" dirty="0"/>
          </a:p>
          <a:p>
            <a:pPr algn="ctr"/>
            <a:r>
              <a:rPr lang="en-US" sz="2400" dirty="0" smtClean="0"/>
              <a:t>April </a:t>
            </a:r>
            <a:r>
              <a:rPr lang="en-US" sz="2400" dirty="0"/>
              <a:t>26, 2012</a:t>
            </a:r>
          </a:p>
        </p:txBody>
      </p:sp>
    </p:spTree>
    <p:extLst>
      <p:ext uri="{BB962C8B-B14F-4D97-AF65-F5344CB8AC3E}">
        <p14:creationId xmlns:p14="http://schemas.microsoft.com/office/powerpoint/2010/main" val="2404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Two approaches: raw and climate-aided</a:t>
            </a:r>
          </a:p>
        </p:txBody>
      </p:sp>
    </p:spTree>
    <p:extLst>
      <p:ext uri="{BB962C8B-B14F-4D97-AF65-F5344CB8AC3E}">
        <p14:creationId xmlns:p14="http://schemas.microsoft.com/office/powerpoint/2010/main" val="4927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Two approaches: raw and climate-aided</a:t>
            </a:r>
          </a:p>
        </p:txBody>
      </p:sp>
    </p:spTree>
    <p:extLst>
      <p:ext uri="{BB962C8B-B14F-4D97-AF65-F5344CB8AC3E}">
        <p14:creationId xmlns:p14="http://schemas.microsoft.com/office/powerpoint/2010/main" val="13610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Two approaches: raw and climate-aided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41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Two approaches: raw and climate-aided</a:t>
            </a:r>
          </a:p>
        </p:txBody>
      </p:sp>
    </p:spTree>
    <p:extLst>
      <p:ext uri="{BB962C8B-B14F-4D97-AF65-F5344CB8AC3E}">
        <p14:creationId xmlns:p14="http://schemas.microsoft.com/office/powerpoint/2010/main" val="5341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Two approaches: raw and climate-aided</a:t>
            </a:r>
          </a:p>
        </p:txBody>
      </p:sp>
    </p:spTree>
    <p:extLst>
      <p:ext uri="{BB962C8B-B14F-4D97-AF65-F5344CB8AC3E}">
        <p14:creationId xmlns:p14="http://schemas.microsoft.com/office/powerpoint/2010/main" val="5341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Two approaches: raw and climate-aided</a:t>
            </a:r>
          </a:p>
        </p:txBody>
      </p:sp>
      <p:sp>
        <p:nvSpPr>
          <p:cNvPr id="4" name="TextBox 3"/>
          <p:cNvSpPr txBox="1"/>
          <p:nvPr/>
        </p:nvSpPr>
        <p:spPr>
          <a:xfrm rot="20827332">
            <a:off x="5569742" y="408748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Much smoother surface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14478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spatial variability within the climatology accounts for most of </a:t>
            </a:r>
            <a:r>
              <a:rPr lang="en-US" i="1" dirty="0" smtClean="0"/>
              <a:t>the temporal </a:t>
            </a:r>
            <a:r>
              <a:rPr lang="en-US" i="1" dirty="0"/>
              <a:t>between-station variability </a:t>
            </a:r>
            <a:r>
              <a:rPr lang="en-US" sz="1400" dirty="0"/>
              <a:t>(</a:t>
            </a:r>
            <a:r>
              <a:rPr lang="en-US" sz="1400" dirty="0" err="1"/>
              <a:t>Willmott</a:t>
            </a:r>
            <a:r>
              <a:rPr lang="en-US" sz="1400" dirty="0"/>
              <a:t> &amp; Robeson, 1995</a:t>
            </a:r>
            <a:r>
              <a:rPr lang="en-US" sz="14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i="1" dirty="0" smtClean="0"/>
              <a:t>anomalies </a:t>
            </a:r>
            <a:r>
              <a:rPr lang="en-US" i="1" dirty="0"/>
              <a:t>are strongly correlated out to distances of the order </a:t>
            </a:r>
            <a:r>
              <a:rPr lang="en-US" i="1" dirty="0" smtClean="0"/>
              <a:t>of 1000 </a:t>
            </a:r>
            <a:r>
              <a:rPr lang="en-US" i="1" dirty="0"/>
              <a:t>km </a:t>
            </a:r>
            <a:r>
              <a:rPr lang="en-US" sz="1400" dirty="0"/>
              <a:t>(Hansen and </a:t>
            </a:r>
            <a:r>
              <a:rPr lang="en-US" sz="1400" dirty="0" err="1"/>
              <a:t>Lebede</a:t>
            </a:r>
            <a:r>
              <a:rPr lang="en-US" sz="1400" dirty="0"/>
              <a:t>, 1987</a:t>
            </a:r>
            <a:r>
              <a:rPr lang="en-US" sz="14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i="1" dirty="0" smtClean="0"/>
              <a:t>anomalies </a:t>
            </a:r>
            <a:r>
              <a:rPr lang="en-US" i="1" dirty="0"/>
              <a:t>are relatively free of the considerable </a:t>
            </a:r>
            <a:r>
              <a:rPr lang="en-US" i="1" dirty="0" smtClean="0"/>
              <a:t>topography-forced spatial </a:t>
            </a:r>
            <a:r>
              <a:rPr lang="en-US" i="1" dirty="0"/>
              <a:t>variability </a:t>
            </a:r>
            <a:r>
              <a:rPr lang="en-US" sz="1400" dirty="0"/>
              <a:t>(</a:t>
            </a:r>
            <a:r>
              <a:rPr lang="en-US" sz="1400" dirty="0" err="1"/>
              <a:t>Willmott</a:t>
            </a:r>
            <a:r>
              <a:rPr lang="en-US" sz="1400" dirty="0"/>
              <a:t> &amp; Robeson, 1995</a:t>
            </a:r>
            <a:r>
              <a:rPr lang="en-US" sz="1400" dirty="0" smtClean="0"/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Climate-aided Interpolation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8020"/>
            <a:ext cx="4953876" cy="3715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2484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 </a:t>
            </a:r>
            <a:r>
              <a:rPr lang="en-US" sz="1600" dirty="0" err="1"/>
              <a:t>Luzio</a:t>
            </a:r>
            <a:r>
              <a:rPr lang="en-US" sz="1600" dirty="0"/>
              <a:t>, et. al (2008); Hunter &amp; </a:t>
            </a:r>
            <a:r>
              <a:rPr lang="en-US" sz="1600" dirty="0" err="1"/>
              <a:t>Meentemeyer</a:t>
            </a:r>
            <a:r>
              <a:rPr lang="en-US" sz="1600" dirty="0"/>
              <a:t> (2005); Perry, et. al (2005); </a:t>
            </a:r>
            <a:r>
              <a:rPr lang="en-US" sz="1600" dirty="0" err="1"/>
              <a:t>Willmott</a:t>
            </a:r>
            <a:r>
              <a:rPr lang="en-US" sz="1600" dirty="0"/>
              <a:t> &amp; Robeson (1995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5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Case Study:  Oregon</a:t>
            </a:r>
            <a:endParaRPr lang="en-US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2688" r="1801" b="4094"/>
          <a:stretch/>
        </p:blipFill>
        <p:spPr bwMode="auto">
          <a:xfrm>
            <a:off x="381000" y="1371600"/>
            <a:ext cx="8382000" cy="524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838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Comparison (RMSE of validation data across models)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30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Case Study:  South Africa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213192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415" y="5943600"/>
            <a:ext cx="876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1980-2010 daily interpolations  at ~1.5km resolution in South Africa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Used existing climate surfaces, no satellite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28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Case Study:  South Africa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899719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486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Successful prediction of: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97%  dry </a:t>
            </a:r>
            <a:r>
              <a:rPr lang="en-US" sz="2400" dirty="0"/>
              <a:t>days (≤ 2mm) 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66% </a:t>
            </a:r>
            <a:r>
              <a:rPr lang="en-US" sz="2400" dirty="0" smtClean="0"/>
              <a:t> wet days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1385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Predictive </a:t>
            </a:r>
            <a:r>
              <a:rPr lang="en-US" sz="2400" dirty="0" smtClean="0"/>
              <a:t>Accuracy for Validation Stations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9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34000" y="990600"/>
            <a:ext cx="3447393" cy="5587253"/>
            <a:chOff x="5181600" y="762001"/>
            <a:chExt cx="3447393" cy="5587253"/>
          </a:xfrm>
        </p:grpSpPr>
        <p:pic>
          <p:nvPicPr>
            <p:cNvPr id="2050" name="Picture 2" descr="X:\Desktop\2012.04.26_NASA\assets\ButterflyRangeShif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292"/>
            <a:stretch/>
          </p:blipFill>
          <p:spPr bwMode="auto">
            <a:xfrm>
              <a:off x="5181600" y="762001"/>
              <a:ext cx="3429000" cy="5587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392757" y="2514601"/>
              <a:ext cx="12362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F0"/>
                  </a:solidFill>
                </a:rPr>
                <a:t>1970–1997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1940–1969</a:t>
              </a:r>
              <a:endParaRPr lang="en-US" b="1" dirty="0"/>
            </a:p>
            <a:p>
              <a:r>
                <a:rPr lang="en-US" b="1" dirty="0" smtClean="0"/>
                <a:t>1915–1939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Scattered examples of range shifts…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16343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en-US" dirty="0"/>
              <a:t>changes in the range of </a:t>
            </a:r>
            <a:endParaRPr lang="en-US" dirty="0" smtClean="0"/>
          </a:p>
          <a:p>
            <a:pPr algn="ctr"/>
            <a:r>
              <a:rPr lang="en-US" dirty="0" smtClean="0"/>
              <a:t>butterfly </a:t>
            </a:r>
            <a:r>
              <a:rPr lang="en-US" i="1" dirty="0" err="1" smtClean="0"/>
              <a:t>Pararge</a:t>
            </a:r>
            <a:r>
              <a:rPr lang="en-US" i="1" dirty="0" smtClean="0"/>
              <a:t> </a:t>
            </a:r>
            <a:r>
              <a:rPr lang="en-US" i="1" dirty="0" err="1" smtClean="0"/>
              <a:t>aegeria</a:t>
            </a:r>
            <a:endParaRPr lang="en-US" dirty="0" smtClean="0"/>
          </a:p>
          <a:p>
            <a:endParaRPr lang="en-US" i="1" dirty="0" smtClean="0"/>
          </a:p>
          <a:p>
            <a:pPr algn="ctr"/>
            <a:r>
              <a:rPr lang="en-US" i="1" dirty="0" smtClean="0"/>
              <a:t>Nature</a:t>
            </a:r>
            <a:r>
              <a:rPr lang="en-US" dirty="0" smtClean="0"/>
              <a:t> </a:t>
            </a:r>
            <a:r>
              <a:rPr lang="en-US" dirty="0"/>
              <a:t>(1999</a:t>
            </a:r>
            <a:r>
              <a:rPr lang="en-US" dirty="0" smtClean="0"/>
              <a:t>) 399:579:583</a:t>
            </a:r>
          </a:p>
          <a:p>
            <a:endParaRPr lang="en-US" b="1" dirty="0" smtClean="0"/>
          </a:p>
        </p:txBody>
      </p:sp>
      <p:pic>
        <p:nvPicPr>
          <p:cNvPr id="2051" name="Picture 3" descr="X:\Desktop\2012.04.26_NASA\assets\Pararge_aege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514600"/>
            <a:ext cx="3200400" cy="24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300" y="11430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… but no global analysis across taxa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6305585"/>
            <a:ext cx="137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</a:t>
            </a:r>
            <a:r>
              <a:rPr lang="en-US" dirty="0" smtClean="0"/>
              <a:t>Britain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3599282" y="3904521"/>
            <a:ext cx="18501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http://www.nymphalidae.net/</a:t>
            </a:r>
          </a:p>
        </p:txBody>
      </p:sp>
    </p:spTree>
    <p:extLst>
      <p:ext uri="{BB962C8B-B14F-4D97-AF65-F5344CB8AC3E}">
        <p14:creationId xmlns:p14="http://schemas.microsoft.com/office/powerpoint/2010/main" val="16289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Next Steps: Phase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Develop monthly </a:t>
            </a:r>
            <a:r>
              <a:rPr lang="en-US" sz="2800" dirty="0" err="1"/>
              <a:t>climatologies</a:t>
            </a:r>
            <a:r>
              <a:rPr lang="en-US" sz="2800" dirty="0"/>
              <a:t> using MODIS LST </a:t>
            </a:r>
            <a:r>
              <a:rPr lang="en-US" sz="2000" dirty="0"/>
              <a:t>(MOD11A1) </a:t>
            </a:r>
            <a:r>
              <a:rPr lang="en-US" sz="2800" dirty="0"/>
              <a:t>and cloud data </a:t>
            </a:r>
            <a:r>
              <a:rPr lang="en-US" sz="2000" dirty="0"/>
              <a:t>(MOD06_L2)</a:t>
            </a:r>
          </a:p>
          <a:p>
            <a:r>
              <a:rPr lang="en-US" sz="2800" dirty="0" smtClean="0"/>
              <a:t>Finalize comparison of interpolation methods</a:t>
            </a:r>
          </a:p>
          <a:p>
            <a:r>
              <a:rPr lang="en-US" sz="2800" dirty="0" smtClean="0"/>
              <a:t>Expand analysis to other focal regions</a:t>
            </a:r>
          </a:p>
          <a:p>
            <a:pPr lvl="1"/>
            <a:r>
              <a:rPr lang="en-US" sz="2400" dirty="0" smtClean="0"/>
              <a:t>Oregon, South Africa, Costa Rica, Norway</a:t>
            </a:r>
          </a:p>
          <a:p>
            <a:r>
              <a:rPr lang="en-US" sz="2800" dirty="0" smtClean="0"/>
              <a:t>Generate layers globally</a:t>
            </a:r>
          </a:p>
          <a:p>
            <a:endParaRPr lang="en-US" sz="2800" dirty="0" smtClean="0"/>
          </a:p>
        </p:txBody>
      </p:sp>
      <p:pic>
        <p:nvPicPr>
          <p:cNvPr id="4" name="Picture 3" descr="3ZaBild3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95600" y="4724400"/>
            <a:ext cx="3200400" cy="2034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9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914400"/>
            <a:ext cx="8502654" cy="425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3414215" y="5254834"/>
            <a:ext cx="2509896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/>
            <a:r>
              <a:rPr lang="en-US" sz="1400" i="1" dirty="0" smtClean="0"/>
              <a:t>GBIF: </a:t>
            </a:r>
            <a:r>
              <a:rPr lang="en-US" sz="1400" dirty="0" smtClean="0"/>
              <a:t>43,700,000 bird records …</a:t>
            </a:r>
            <a:endParaRPr lang="en-US" sz="1400" dirty="0"/>
          </a:p>
        </p:txBody>
      </p:sp>
      <p:sp>
        <p:nvSpPr>
          <p:cNvPr id="3078" name="Title 1"/>
          <p:cNvSpPr>
            <a:spLocks noGrp="1"/>
          </p:cNvSpPr>
          <p:nvPr>
            <p:ph type="title"/>
          </p:nvPr>
        </p:nvSpPr>
        <p:spPr>
          <a:xfrm>
            <a:off x="1614489" y="0"/>
            <a:ext cx="6105525" cy="812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Available species point occurrences</a:t>
            </a:r>
            <a:endParaRPr lang="en-US" dirty="0" smtClean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066800" y="5791200"/>
            <a:ext cx="6476751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G</a:t>
            </a:r>
            <a:r>
              <a:rPr lang="en-US" sz="2400" dirty="0" smtClean="0"/>
              <a:t>eographically and environmentally biased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Need extensive cleaning/processing before use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850" y="46038"/>
            <a:ext cx="318135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Map of Life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365614" y="1143000"/>
            <a:ext cx="462598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Mobilizing multi-source biodiversity data: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Point records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Expert range maps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Species lists</a:t>
            </a:r>
          </a:p>
          <a:p>
            <a:endParaRPr lang="en-US" dirty="0"/>
          </a:p>
          <a:p>
            <a:r>
              <a:rPr lang="en-US" dirty="0" smtClean="0"/>
              <a:t>Facilitates quality control on large datasets</a:t>
            </a:r>
          </a:p>
          <a:p>
            <a:endParaRPr lang="en-US" dirty="0" smtClean="0"/>
          </a:p>
          <a:p>
            <a:r>
              <a:rPr lang="en-US" dirty="0" err="1" smtClean="0"/>
              <a:t>Jetz</a:t>
            </a:r>
            <a:r>
              <a:rPr lang="en-US" dirty="0" smtClean="0"/>
              <a:t>, </a:t>
            </a:r>
            <a:r>
              <a:rPr lang="en-US" dirty="0"/>
              <a:t>McPherson, </a:t>
            </a:r>
            <a:r>
              <a:rPr lang="en-US" dirty="0" smtClean="0"/>
              <a:t>&amp; </a:t>
            </a:r>
            <a:r>
              <a:rPr lang="en-US" dirty="0" err="1" smtClean="0"/>
              <a:t>Guralnick</a:t>
            </a:r>
            <a:r>
              <a:rPr lang="en-US" dirty="0" smtClean="0"/>
              <a:t> </a:t>
            </a:r>
            <a:r>
              <a:rPr lang="en-US" dirty="0"/>
              <a:t>(2012</a:t>
            </a:r>
            <a:r>
              <a:rPr lang="en-US" dirty="0" smtClean="0"/>
              <a:t>) </a:t>
            </a:r>
            <a:r>
              <a:rPr lang="en-US" dirty="0"/>
              <a:t>Integrating biodiversity distribution knowledge: toward a global map of life. </a:t>
            </a:r>
            <a:r>
              <a:rPr lang="en-US" i="1" dirty="0"/>
              <a:t>Trends in Ecology &amp; Evolution</a:t>
            </a:r>
            <a:r>
              <a:rPr lang="en-US" dirty="0"/>
              <a:t>, 27(3), </a:t>
            </a:r>
            <a:r>
              <a:rPr lang="en-US" dirty="0" smtClean="0"/>
              <a:t>151–159</a:t>
            </a:r>
            <a:endParaRPr lang="en-US" dirty="0"/>
          </a:p>
          <a:p>
            <a:endParaRPr lang="en-US" dirty="0"/>
          </a:p>
        </p:txBody>
      </p:sp>
      <p:pic>
        <p:nvPicPr>
          <p:cNvPr id="3075" name="Picture 3" descr="X:\Desktop\2012.04.26_NASA\assets\PumaCon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516"/>
            <a:ext cx="4137014" cy="45836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065659"/>
              </p:ext>
            </p:extLst>
          </p:nvPr>
        </p:nvGraphicFramePr>
        <p:xfrm>
          <a:off x="76200" y="4800600"/>
          <a:ext cx="9006251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890"/>
                <a:gridCol w="1255395"/>
                <a:gridCol w="1491967"/>
                <a:gridCol w="1027792"/>
                <a:gridCol w="1290302"/>
                <a:gridCol w="1085718"/>
                <a:gridCol w="666187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Amphibians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Mammals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Reptiles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Fish</a:t>
                      </a: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Points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GBIF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132.4m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4.4m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1.7m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Expert</a:t>
                      </a:r>
                      <a:r>
                        <a:rPr lang="en-US" sz="1600" baseline="0" dirty="0" smtClean="0"/>
                        <a:t> Maps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IUCN/others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1k</a:t>
                      </a:r>
                      <a:endParaRPr lang="en-US" sz="16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Local Inventories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Various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48k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Regional Checklists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WWF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68k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68k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1162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Assessing Change: </a:t>
            </a:r>
            <a:br>
              <a:rPr lang="en-US" sz="3600" dirty="0" smtClean="0"/>
            </a:br>
            <a:r>
              <a:rPr lang="en-US" sz="3600" dirty="0" smtClean="0"/>
              <a:t>historical species observations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119009"/>
              </p:ext>
            </p:extLst>
          </p:nvPr>
        </p:nvGraphicFramePr>
        <p:xfrm>
          <a:off x="304800" y="4191000"/>
          <a:ext cx="8305801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657"/>
                <a:gridCol w="1019537"/>
                <a:gridCol w="3288750"/>
                <a:gridCol w="2657857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Avg. records per species  </a:t>
                      </a:r>
                    </a:p>
                    <a:p>
                      <a:pPr algn="ctr"/>
                      <a:r>
                        <a:rPr lang="en-US" dirty="0" smtClean="0"/>
                        <a:t>1971‐1990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Avg. records per species</a:t>
                      </a:r>
                    </a:p>
                    <a:p>
                      <a:pPr algn="ctr"/>
                      <a:r>
                        <a:rPr lang="en-US" dirty="0" smtClean="0"/>
                        <a:t>1991‐2010</a:t>
                      </a:r>
                      <a:endParaRPr lang="en-US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Amphibia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567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28,044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Mammalia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1,070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Reptilia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 cstate="print"/>
          <a:srcRect l="962" t="1744" r="52242" b="65379"/>
          <a:stretch/>
        </p:blipFill>
        <p:spPr bwMode="auto">
          <a:xfrm>
            <a:off x="1676400" y="1371600"/>
            <a:ext cx="5715000" cy="255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40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</a:t>
            </a:r>
            <a:r>
              <a:rPr lang="en-US" dirty="0" smtClean="0"/>
              <a:t>team and funding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Mark </a:t>
            </a:r>
            <a:r>
              <a:rPr lang="en-US" dirty="0" err="1" smtClean="0"/>
              <a:t>Schildhauer</a:t>
            </a:r>
            <a:r>
              <a:rPr lang="en-US" dirty="0" smtClean="0"/>
              <a:t>, Jim </a:t>
            </a:r>
            <a:r>
              <a:rPr lang="en-US" dirty="0" err="1" smtClean="0"/>
              <a:t>Regetz</a:t>
            </a:r>
            <a:r>
              <a:rPr lang="en-US" dirty="0" smtClean="0"/>
              <a:t>, Benoit </a:t>
            </a:r>
            <a:r>
              <a:rPr lang="en-US" dirty="0" err="1" smtClean="0"/>
              <a:t>Parmentier</a:t>
            </a:r>
            <a:r>
              <a:rPr lang="en-US" dirty="0" smtClean="0"/>
              <a:t>, George Cooper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mappinglife.org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35"/>
          <a:stretch/>
        </p:blipFill>
        <p:spPr>
          <a:xfrm>
            <a:off x="4513064" y="5593591"/>
            <a:ext cx="4326136" cy="807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000262"/>
            <a:ext cx="1752600" cy="1494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16637"/>
            <a:ext cx="1524000" cy="15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0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304800" y="2937808"/>
            <a:ext cx="426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Question: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How </a:t>
            </a:r>
            <a:r>
              <a:rPr lang="en-US" sz="2400" dirty="0"/>
              <a:t>much change in </a:t>
            </a:r>
            <a:r>
              <a:rPr lang="en-US" sz="2400" dirty="0" smtClean="0"/>
              <a:t>the: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 smtClean="0"/>
              <a:t>geographic </a:t>
            </a:r>
            <a:r>
              <a:rPr lang="en-US" sz="2400" dirty="0"/>
              <a:t>and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multivariate </a:t>
            </a:r>
            <a:r>
              <a:rPr lang="en-US" sz="2400" i="1" dirty="0" smtClean="0"/>
              <a:t>niche space</a:t>
            </a:r>
            <a:r>
              <a:rPr lang="en-US" sz="2400" dirty="0" smtClean="0"/>
              <a:t> of </a:t>
            </a:r>
            <a:r>
              <a:rPr lang="en-US" sz="2400" dirty="0"/>
              <a:t>(best-sampled) species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96962"/>
          </a:xfrm>
        </p:spPr>
        <p:txBody>
          <a:bodyPr>
            <a:noAutofit/>
          </a:bodyPr>
          <a:lstStyle/>
          <a:p>
            <a:r>
              <a:rPr lang="en-US" sz="3600" dirty="0"/>
              <a:t>Assessing species distribution responses to </a:t>
            </a:r>
            <a:r>
              <a:rPr lang="en-US" sz="3600" dirty="0" smtClean="0"/>
              <a:t> recent </a:t>
            </a:r>
            <a:r>
              <a:rPr lang="en-US" sz="3600" dirty="0"/>
              <a:t>environmental </a:t>
            </a:r>
            <a:r>
              <a:rPr lang="en-US" sz="3600" dirty="0" smtClean="0"/>
              <a:t>change</a:t>
            </a:r>
            <a:endParaRPr lang="en-US" sz="36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3" cstate="print"/>
          <a:srcRect l="962" t="1744" r="52242" b="1954"/>
          <a:stretch/>
        </p:blipFill>
        <p:spPr bwMode="auto">
          <a:xfrm>
            <a:off x="4572000" y="1240221"/>
            <a:ext cx="4098664" cy="536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0" y="3048000"/>
            <a:ext cx="4267200" cy="35571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 descr="C:\Temp\CostaRica_Dec11\IMG_5788.JPG"/>
          <p:cNvPicPr>
            <a:picLocks noChangeAspect="1" noChangeArrowheads="1"/>
          </p:cNvPicPr>
          <p:nvPr/>
        </p:nvPicPr>
        <p:blipFill rotWithShape="1">
          <a:blip r:embed="rId4" cstate="print"/>
          <a:srcRect l="15482" t="32223" r="38310" b="25399"/>
          <a:stretch/>
        </p:blipFill>
        <p:spPr bwMode="auto">
          <a:xfrm flipH="1">
            <a:off x="1066800" y="1403283"/>
            <a:ext cx="2362200" cy="144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883729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Project Overview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230582" y="4114800"/>
            <a:ext cx="4648200" cy="2438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30582" y="914400"/>
            <a:ext cx="4648200" cy="3200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881460"/>
            <a:ext cx="3811588" cy="303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0" y="762000"/>
            <a:ext cx="144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Aster GDEM2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0853" y="2057400"/>
            <a:ext cx="34859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ASTER/SRTM Blend using Gaussian function at overlap area: 55N-60N</a:t>
            </a:r>
          </a:p>
        </p:txBody>
      </p: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228600" y="274320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6600"/>
                </a:solidFill>
                <a:latin typeface="Calibri" pitchFamily="34" charset="0"/>
              </a:rPr>
              <a:t> SRTM</a:t>
            </a:r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0" y="4114800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latin typeface="Calibri" pitchFamily="34" charset="0"/>
              </a:rPr>
              <a:t>2) Accuracy assessment: Compare to GMTED2010 (1km resolution)</a:t>
            </a:r>
          </a:p>
        </p:txBody>
      </p:sp>
      <p:grpSp>
        <p:nvGrpSpPr>
          <p:cNvPr id="2056" name="Group 17"/>
          <p:cNvGrpSpPr>
            <a:grpSpLocks/>
          </p:cNvGrpSpPr>
          <p:nvPr/>
        </p:nvGrpSpPr>
        <p:grpSpPr bwMode="auto">
          <a:xfrm>
            <a:off x="228600" y="4800600"/>
            <a:ext cx="3265488" cy="1755775"/>
            <a:chOff x="685800" y="4800600"/>
            <a:chExt cx="3265609" cy="1755577"/>
          </a:xfrm>
        </p:grpSpPr>
        <p:pic>
          <p:nvPicPr>
            <p:cNvPr id="2067" name="Picture 2" descr="C:\Users\Natalie\Desktop\RA_Work\NCEAS\GMTED_SRTM_Comparisons\Correlation_ORSamp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800600"/>
              <a:ext cx="3189409" cy="157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1905045" y="6248237"/>
              <a:ext cx="1447854" cy="307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+mn-cs"/>
                </a:rPr>
                <a:t>Global DEM</a:t>
              </a:r>
            </a:p>
          </p:txBody>
        </p:sp>
        <p:sp>
          <p:nvSpPr>
            <p:cNvPr id="15" name="TextBox 9"/>
            <p:cNvSpPr txBox="1">
              <a:spLocks noChangeArrowheads="1"/>
            </p:cNvSpPr>
            <p:nvPr/>
          </p:nvSpPr>
          <p:spPr bwMode="auto">
            <a:xfrm>
              <a:off x="685800" y="5029200"/>
              <a:ext cx="400110" cy="1069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+mn-cs"/>
                </a:rPr>
                <a:t>GMTED2010</a:t>
              </a:r>
            </a:p>
          </p:txBody>
        </p:sp>
      </p:grpSp>
      <p:grpSp>
        <p:nvGrpSpPr>
          <p:cNvPr id="2057" name="Group 16"/>
          <p:cNvGrpSpPr>
            <a:grpSpLocks/>
          </p:cNvGrpSpPr>
          <p:nvPr/>
        </p:nvGrpSpPr>
        <p:grpSpPr bwMode="auto">
          <a:xfrm>
            <a:off x="5200650" y="4800600"/>
            <a:ext cx="3257550" cy="1755775"/>
            <a:chOff x="4724400" y="4800600"/>
            <a:chExt cx="3256789" cy="1755577"/>
          </a:xfrm>
        </p:grpSpPr>
        <p:pic>
          <p:nvPicPr>
            <p:cNvPr id="2064" name="Picture 3" descr="C:\Users\Natalie\Desktop\RA_Work\NCEAS\GMTED_SRTM_Comparisons\Correlation_NASam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4800600"/>
              <a:ext cx="3180589" cy="156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5943315" y="6248237"/>
              <a:ext cx="1447462" cy="307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+mn-cs"/>
                </a:rPr>
                <a:t>Global DEM</a:t>
              </a:r>
            </a:p>
          </p:txBody>
        </p:sp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4724400" y="5026223"/>
              <a:ext cx="400110" cy="1069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+mn-cs"/>
                </a:rPr>
                <a:t>GMTED2010</a:t>
              </a:r>
            </a:p>
          </p:txBody>
        </p:sp>
      </p:grp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76200" y="6488113"/>
            <a:ext cx="373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alibri" pitchFamily="34" charset="0"/>
              </a:rPr>
              <a:t>Oregon, USA: Datasets should match</a:t>
            </a:r>
          </a:p>
        </p:txBody>
      </p:sp>
      <p:sp>
        <p:nvSpPr>
          <p:cNvPr id="2059" name="TextBox 9"/>
          <p:cNvSpPr txBox="1">
            <a:spLocks noChangeArrowheads="1"/>
          </p:cNvSpPr>
          <p:nvPr/>
        </p:nvSpPr>
        <p:spPr bwMode="auto">
          <a:xfrm>
            <a:off x="4800600" y="64770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alibri" pitchFamily="34" charset="0"/>
              </a:rPr>
              <a:t>Northwestern Canada: Data in blend zone</a:t>
            </a:r>
          </a:p>
        </p:txBody>
      </p:sp>
      <p:pic>
        <p:nvPicPr>
          <p:cNvPr id="206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t="51042" r="21889" b="43750"/>
          <a:stretch>
            <a:fillRect/>
          </a:stretch>
        </p:blipFill>
        <p:spPr bwMode="auto">
          <a:xfrm>
            <a:off x="6019800" y="1466850"/>
            <a:ext cx="30670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648200" y="1143000"/>
            <a:ext cx="609600" cy="152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276868" y="1143000"/>
            <a:ext cx="3903644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608512" y="1303338"/>
            <a:ext cx="1524000" cy="6778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alibri" pitchFamily="34" charset="0"/>
              </a:rPr>
              <a:t>Global 90m DEM from SRTM &amp; ASTER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06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Desktop\2012.04.26_NASA\assets\WorldClimStationsTempera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1683"/>
            <a:ext cx="8382000" cy="434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WorldClim.org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04864" y="5955268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Temperature stations included in </a:t>
            </a:r>
            <a:r>
              <a:rPr lang="en-US" sz="2400" dirty="0" err="1" smtClean="0"/>
              <a:t>WorldClim</a:t>
            </a:r>
            <a:r>
              <a:rPr lang="en-US" sz="2400" dirty="0" smtClean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424" y="10623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1km Monthly climatology        &gt;6,500 </a:t>
            </a:r>
            <a:r>
              <a:rPr lang="en-US" sz="2400" dirty="0"/>
              <a:t>citations since </a:t>
            </a:r>
            <a:r>
              <a:rPr lang="en-US" sz="2400" dirty="0" smtClean="0"/>
              <a:t>2006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30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Satellite-Station Data Fusion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352800"/>
            <a:ext cx="5486400" cy="29939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Two statistical approaches: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Interpolate </a:t>
            </a:r>
            <a:r>
              <a:rPr lang="en-US" sz="2400" i="1" dirty="0" smtClean="0"/>
              <a:t>raw </a:t>
            </a:r>
            <a:r>
              <a:rPr lang="en-US" sz="2400" dirty="0" smtClean="0"/>
              <a:t>values day-by-day using remotely sensed information (LST, clouds, topography, land cover, etc.) as covariates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Climate-aided interpolation</a:t>
            </a:r>
          </a:p>
          <a:p>
            <a:pPr marL="914400" lvl="1" indent="-514350"/>
            <a:r>
              <a:rPr lang="en-US" sz="2000" dirty="0" smtClean="0"/>
              <a:t>Monthly </a:t>
            </a:r>
            <a:r>
              <a:rPr lang="en-US" sz="2000" dirty="0" err="1"/>
              <a:t>climatologies</a:t>
            </a:r>
            <a:r>
              <a:rPr lang="en-US" sz="2000" dirty="0"/>
              <a:t> (</a:t>
            </a:r>
            <a:r>
              <a:rPr lang="en-US" sz="2000" dirty="0" smtClean="0"/>
              <a:t>2000-2011) from MODIS and station means</a:t>
            </a:r>
          </a:p>
          <a:p>
            <a:pPr marL="914400" lvl="1" indent="-514350"/>
            <a:r>
              <a:rPr lang="en-US" sz="2000" dirty="0" smtClean="0"/>
              <a:t>Interpolate daily </a:t>
            </a:r>
            <a:r>
              <a:rPr lang="en-US" sz="2000" dirty="0"/>
              <a:t>station </a:t>
            </a:r>
            <a:r>
              <a:rPr lang="en-US" sz="2000" dirty="0" smtClean="0"/>
              <a:t>anomalies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751615" cy="21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51789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Goal: Develop daily 1km surfaces of </a:t>
            </a:r>
            <a:r>
              <a:rPr lang="en-US" sz="2800" dirty="0" err="1"/>
              <a:t>tmax</a:t>
            </a:r>
            <a:r>
              <a:rPr lang="en-US" sz="2800" dirty="0"/>
              <a:t>, </a:t>
            </a:r>
            <a:r>
              <a:rPr lang="en-US" sz="2800" dirty="0" err="1"/>
              <a:t>tmin</a:t>
            </a:r>
            <a:r>
              <a:rPr lang="en-US" sz="2800" dirty="0"/>
              <a:t>, and </a:t>
            </a:r>
            <a:r>
              <a:rPr lang="en-US" sz="2800" dirty="0" err="1"/>
              <a:t>ppt</a:t>
            </a:r>
            <a:r>
              <a:rPr lang="en-US" sz="2800" dirty="0"/>
              <a:t> with MODIS and climate station data (1970-2011).</a:t>
            </a:r>
          </a:p>
          <a:p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324600" y="2667000"/>
            <a:ext cx="9906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15200" y="2667000"/>
            <a:ext cx="9144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8"/>
          <a:stretch/>
        </p:blipFill>
        <p:spPr bwMode="auto">
          <a:xfrm>
            <a:off x="6324600" y="5181600"/>
            <a:ext cx="1905000" cy="146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3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Satellite Weather Products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741933" y="4382426"/>
            <a:ext cx="4254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Precipitation: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TRMM (1/4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MODIS Cloud Product (MOD06_L2)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/>
          <a:stretch/>
        </p:blipFill>
        <p:spPr>
          <a:xfrm>
            <a:off x="203104" y="4198161"/>
            <a:ext cx="4538829" cy="206532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3" y="1143000"/>
            <a:ext cx="4538829" cy="292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1767689"/>
            <a:ext cx="404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Temperature:</a:t>
            </a:r>
          </a:p>
          <a:p>
            <a:r>
              <a:rPr lang="en-US" sz="2400" dirty="0" smtClean="0"/>
              <a:t>MODIS LST (MOD11A1)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88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Interpolation Methods</a:t>
            </a:r>
            <a:br>
              <a:rPr lang="en-US" sz="3600" dirty="0" smtClean="0"/>
            </a:br>
            <a:r>
              <a:rPr lang="en-US" sz="3600" dirty="0" smtClean="0"/>
              <a:t>(raw &amp; climate-aided)</a:t>
            </a:r>
            <a:endParaRPr lang="en-US" sz="3600" dirty="0"/>
          </a:p>
        </p:txBody>
      </p:sp>
      <p:pic>
        <p:nvPicPr>
          <p:cNvPr id="3" name="Picture 2" descr="X:\Desktop\2012.04.26_NASA\assets\WorldClimStationsTempera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81850"/>
            <a:ext cx="4014926" cy="208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22154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Generalized Additive Models (GAMs)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Geographically weighted regression (GWR)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Thin-plate splines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Kriging</a:t>
            </a:r>
            <a:r>
              <a:rPr lang="en-US" sz="2400" dirty="0" smtClean="0"/>
              <a:t>/co-</a:t>
            </a:r>
            <a:r>
              <a:rPr lang="en-US" sz="2400" dirty="0" err="1" smtClean="0"/>
              <a:t>kriging</a:t>
            </a:r>
            <a:r>
              <a:rPr lang="en-US" sz="2400" dirty="0" smtClean="0"/>
              <a:t> (conventional and Bayesian)</a:t>
            </a:r>
          </a:p>
        </p:txBody>
      </p:sp>
    </p:spTree>
    <p:extLst>
      <p:ext uri="{BB962C8B-B14F-4D97-AF65-F5344CB8AC3E}">
        <p14:creationId xmlns:p14="http://schemas.microsoft.com/office/powerpoint/2010/main" val="2428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701</Words>
  <Application>Microsoft Office PowerPoint</Application>
  <PresentationFormat>On-screen Show (4:3)</PresentationFormat>
  <Paragraphs>159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Integrating Global Species Distributions, Remote Sensing and Climate Station Data to Assess Biodiversity Response to Climate Change</vt:lpstr>
      <vt:lpstr>Scattered examples of range shifts…</vt:lpstr>
      <vt:lpstr>Assessing species distribution responses to  recent environmental change</vt:lpstr>
      <vt:lpstr>Project Overview</vt:lpstr>
      <vt:lpstr>PowerPoint Presentation</vt:lpstr>
      <vt:lpstr>WorldClim.org</vt:lpstr>
      <vt:lpstr>Satellite-Station Data Fusion</vt:lpstr>
      <vt:lpstr>Satellite Weather Products</vt:lpstr>
      <vt:lpstr>Interpolation Methods (raw &amp; climate-aided)</vt:lpstr>
      <vt:lpstr>Two approaches: raw and climate-aided</vt:lpstr>
      <vt:lpstr>Two approaches: raw and climate-aided</vt:lpstr>
      <vt:lpstr>Two approaches: raw and climate-aided</vt:lpstr>
      <vt:lpstr>Two approaches: raw and climate-aided</vt:lpstr>
      <vt:lpstr>Two approaches: raw and climate-aided</vt:lpstr>
      <vt:lpstr>Two approaches: raw and climate-aided</vt:lpstr>
      <vt:lpstr>PowerPoint Presentation</vt:lpstr>
      <vt:lpstr>Case Study:  Oregon</vt:lpstr>
      <vt:lpstr>Case Study:  South Africa</vt:lpstr>
      <vt:lpstr>Case Study:  South Africa</vt:lpstr>
      <vt:lpstr>Next Steps: Phase 1</vt:lpstr>
      <vt:lpstr>Available species point occurrences</vt:lpstr>
      <vt:lpstr>Map of Life</vt:lpstr>
      <vt:lpstr>Assessing Change:  historical species observations</vt:lpstr>
      <vt:lpstr>Extended team and funding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Walter Jetz</dc:creator>
  <cp:lastModifiedBy>adamw</cp:lastModifiedBy>
  <cp:revision>73</cp:revision>
  <dcterms:created xsi:type="dcterms:W3CDTF">2012-04-23T17:16:51Z</dcterms:created>
  <dcterms:modified xsi:type="dcterms:W3CDTF">2012-04-26T03:07:49Z</dcterms:modified>
</cp:coreProperties>
</file>